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1" r:id="rId5"/>
    <p:sldId id="262" r:id="rId6"/>
    <p:sldId id="257" r:id="rId7"/>
    <p:sldId id="258" r:id="rId8"/>
    <p:sldId id="259" r:id="rId9"/>
    <p:sldId id="265" r:id="rId10"/>
    <p:sldId id="266" r:id="rId11"/>
    <p:sldId id="260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300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863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116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0175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2328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363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6232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7979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1043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7581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256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242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479D5-A642-4AD3-8D9D-51B80957F106}" type="datetimeFigureOut">
              <a:rPr lang="uk-UA" smtClean="0"/>
              <a:t>25.03.2024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D0A43-0346-414F-9243-8CE1601DD62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6601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png"/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1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openxmlformats.org/officeDocument/2006/relationships/image" Target="../media/image29.jpg"/><Relationship Id="rId1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10420350" cy="3049587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Території та об'єкти природно-заповідного фонду місцевого значення </a:t>
            </a:r>
            <a:b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м. Києва 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735679"/>
            <a:ext cx="10420350" cy="1655762"/>
          </a:xfrm>
        </p:spPr>
        <p:txBody>
          <a:bodyPr/>
          <a:lstStyle/>
          <a:p>
            <a:endParaRPr lang="uk-UA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ЗАГАЛЬНА СИТУАЦІЯ ТА ПРОПОЗИЦІЇ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5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1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9710" y="273685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Стадії за законодавством 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9710" y="1734184"/>
            <a:ext cx="10515600" cy="49066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Статті 51-53 Закону України «Про природно-заповідний фонд України» регулюють </a:t>
            </a:r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стадії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організації чи оголошення територій та/або об’єктів природно-заповідного фонду, зокрема, місцевого значення:</a:t>
            </a:r>
          </a:p>
          <a:p>
            <a:pPr lvl="0" algn="just"/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підготовки і подання 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клопотань про організацію чи оголошення територій та об’єктів природно-заповідного фонду;</a:t>
            </a:r>
          </a:p>
          <a:p>
            <a:pPr lvl="0" algn="just"/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попереднього розгляду 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клопотань про створення чи оголошення територій та об’єктів природно-заповідного фонду;</a:t>
            </a:r>
          </a:p>
          <a:p>
            <a:pPr algn="just"/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прийняття рішень 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створення чи оголошення територій, об’єктів природно-заповідного фонду та їх охоронних зон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5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71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9710" y="273685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Підзаконні нормативні акти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9710" y="1734184"/>
            <a:ext cx="10515600" cy="49066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Оформлення охоронних зобов’язань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регулюються Інструкцією щодо оформлення охоронних зобов’язань на території та об’єкти природно-заповідного фонду, затвердженою наказом Міністерства екології та природних ресурсів України від 25.02.2013 № 65, зареєстрованим в Міністерстві юстиції України 13 березня 2013 р. за № 404/22936.</a:t>
            </a:r>
          </a:p>
          <a:p>
            <a:pPr marL="0" indent="0" algn="just">
              <a:buNone/>
            </a:pP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Наказом Міністерства екології та природних ресурсів України від 21.08.2018 № 306 затверджено методичні рекомендації щодо </a:t>
            </a: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розроблення проектів створення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природних територій та об'єктів природно-заповідного фонду України.</a:t>
            </a:r>
          </a:p>
          <a:p>
            <a:pPr marL="0" indent="0" algn="just">
              <a:buNone/>
            </a:pP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Наказом Міністерства захисту довкілля та природних ресурсів України від 02.08.2022 № 281 затверджено методичні рекомендації щодо </a:t>
            </a: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розроблення положень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території та об’єкти природно-заповідного фонду України.</a:t>
            </a:r>
            <a:endParaRPr lang="uk-UA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5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6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560" y="255397"/>
            <a:ext cx="10515600" cy="1482889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Подання та попередній розгляд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764665"/>
              </p:ext>
            </p:extLst>
          </p:nvPr>
        </p:nvGraphicFramePr>
        <p:xfrm>
          <a:off x="1524000" y="1854105"/>
          <a:ext cx="4959096" cy="3175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9096">
                  <a:extLst>
                    <a:ext uri="{9D8B030D-6E8A-4147-A177-3AD203B41FA5}">
                      <a16:colId xmlns:a16="http://schemas.microsoft.com/office/drawing/2014/main" val="2024309676"/>
                    </a:ext>
                  </a:extLst>
                </a:gridCol>
              </a:tblGrid>
              <a:tr h="317509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Підготовка і подання клопотань можуть здійснюватися: науковими установами, природоохоронними громадськими об’єднаннями або іншими заінтересованими підприємствами, установами, організаціями та громадянами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Клопотання має містити обґрунтування необхідності створення чи оголошення території або об’єкту природно-заповідного фонду певної категорії, характеристику природоохоронної, наукової, естетичної та іншої цінності природних комплексів та об’єктів, що пропонуються для заповідання, відомості про місцезнаходження, розміри, характер використання, власників та користувачів природних ресурсів, а також відповідний картографічний матеріал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 клопотань додаються документи, що підтверджують та доповнюють обґрунтування необхідності створення чи оголошення територій або об’єктів природно-заповідного фонду</a:t>
                      </a:r>
                      <a:endParaRPr lang="uk-UA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28256"/>
                  </a:ext>
                </a:extLst>
              </a:tr>
            </a:tbl>
          </a:graphicData>
        </a:graphic>
      </p:graphicFrame>
      <p:sp>
        <p:nvSpPr>
          <p:cNvPr id="5" name="Стрілка вниз 2"/>
          <p:cNvSpPr/>
          <p:nvPr/>
        </p:nvSpPr>
        <p:spPr>
          <a:xfrm rot="16200000">
            <a:off x="6449567" y="2131013"/>
            <a:ext cx="533400" cy="2667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631369"/>
              </p:ext>
            </p:extLst>
          </p:nvPr>
        </p:nvGraphicFramePr>
        <p:xfrm>
          <a:off x="6949439" y="1854105"/>
          <a:ext cx="4850131" cy="820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0131">
                  <a:extLst>
                    <a:ext uri="{9D8B030D-6E8A-4147-A177-3AD203B41FA5}">
                      <a16:colId xmlns:a16="http://schemas.microsoft.com/office/drawing/2014/main" val="2068834568"/>
                    </a:ext>
                  </a:extLst>
                </a:gridCol>
              </a:tblGrid>
              <a:tr h="82051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Клопотання подаються до державних органів, уповноважених проводити їх попередній розгляд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Клопотання попередньо розглядається у місячний строк Київською міською державною адміністрацією </a:t>
                      </a:r>
                      <a:endParaRPr lang="uk-UA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24728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966319"/>
              </p:ext>
            </p:extLst>
          </p:nvPr>
        </p:nvGraphicFramePr>
        <p:xfrm>
          <a:off x="6949438" y="3057664"/>
          <a:ext cx="4850131" cy="782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0131">
                  <a:extLst>
                    <a:ext uri="{9D8B030D-6E8A-4147-A177-3AD203B41FA5}">
                      <a16:colId xmlns:a16="http://schemas.microsoft.com/office/drawing/2014/main" val="30971024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 разі схвалення клопотання Київською міською державною адміністрацією проводиться його погодження з власниками та первинними користувачами природних ресурсів у межах територій, рекомендованих для заповідання</a:t>
                      </a:r>
                      <a:endParaRPr lang="uk-UA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83578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886828"/>
              </p:ext>
            </p:extLst>
          </p:nvPr>
        </p:nvGraphicFramePr>
        <p:xfrm>
          <a:off x="6949438" y="4253376"/>
          <a:ext cx="4850131" cy="16102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0131">
                  <a:extLst>
                    <a:ext uri="{9D8B030D-6E8A-4147-A177-3AD203B41FA5}">
                      <a16:colId xmlns:a16="http://schemas.microsoft.com/office/drawing/2014/main" val="2342867389"/>
                    </a:ext>
                  </a:extLst>
                </a:gridCol>
              </a:tblGrid>
              <a:tr h="1610214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Розробка проектів створення регіональних ландшафтних парків, заповідних урочищ, а також заказників, пам’яток природи та парків-пам’яток садово-паркового мистецтва місцевого значення Київською міською державною адміністрацією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Забезпечення розробки проектів створення ботанічних садів, дендрологічних парків та зоологічних парків може бути доручено заінтересованим державним органам чи установам</a:t>
                      </a:r>
                      <a:endParaRPr lang="uk-UA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223410"/>
                  </a:ext>
                </a:extLst>
              </a:tr>
            </a:tbl>
          </a:graphicData>
        </a:graphic>
      </p:graphicFrame>
      <p:sp>
        <p:nvSpPr>
          <p:cNvPr id="10" name="Стрілка вниз 2"/>
          <p:cNvSpPr/>
          <p:nvPr/>
        </p:nvSpPr>
        <p:spPr>
          <a:xfrm>
            <a:off x="9107802" y="2728025"/>
            <a:ext cx="533400" cy="2667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11" name="Стрілка вниз 2"/>
          <p:cNvSpPr/>
          <p:nvPr/>
        </p:nvSpPr>
        <p:spPr>
          <a:xfrm>
            <a:off x="9107802" y="3929943"/>
            <a:ext cx="533400" cy="2667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12" name="Прямоугольник 11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3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46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2560" y="255397"/>
            <a:ext cx="10515600" cy="1482889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Прийняття рішення та оформлення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897541"/>
              </p:ext>
            </p:extLst>
          </p:nvPr>
        </p:nvGraphicFramePr>
        <p:xfrm>
          <a:off x="1512570" y="1861947"/>
          <a:ext cx="4663440" cy="1957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63440">
                  <a:extLst>
                    <a:ext uri="{9D8B030D-6E8A-4147-A177-3AD203B41FA5}">
                      <a16:colId xmlns:a16="http://schemas.microsoft.com/office/drawing/2014/main" val="41339044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Проекти створення територій та об’єктів природно-заповідного фонду Київською міською державною адміністрацією у встановленому порядку уповноваженим приймати рішення про створення чи оголошення територій та об’єктів природно-заповідного фонду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Рішення про організацію чи оголошення територій та об’єктів природно-заповідного фонду місцевого значення та встановлення охоронних зон територій та об’єктів природно-заповідного фонду приймається Київською міською радою</a:t>
                      </a:r>
                      <a:endParaRPr lang="uk-UA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382482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385418"/>
              </p:ext>
            </p:extLst>
          </p:nvPr>
        </p:nvGraphicFramePr>
        <p:xfrm>
          <a:off x="6686550" y="1871980"/>
          <a:ext cx="5341620" cy="19570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1620">
                  <a:extLst>
                    <a:ext uri="{9D8B030D-6E8A-4147-A177-3AD203B41FA5}">
                      <a16:colId xmlns:a16="http://schemas.microsoft.com/office/drawing/2014/main" val="13722846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відведення земельних ділянок природним заповідникам, біосферним заповідникам, національним природним паркам, регіональним ландшафтним паркам, а також ботанічним садам, дендрологічним паркам, зоологічним паркам визначається Земельним кодексом України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Території та об’єкти природно-заповідного фонду або їх частини, що створюються чи оголошуються без вилучення земельних ділянок, що вони займають, передаються під охорону підприємствам, установам, організаціям і громадянам Київською міською державною адміністрацією</a:t>
                      </a:r>
                      <a:endParaRPr lang="uk-UA" sz="12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07356"/>
                  </a:ext>
                </a:extLst>
              </a:tr>
            </a:tbl>
          </a:graphicData>
        </a:graphic>
      </p:graphicFrame>
      <p:sp>
        <p:nvSpPr>
          <p:cNvPr id="12" name="Стрілка вниз 2"/>
          <p:cNvSpPr/>
          <p:nvPr/>
        </p:nvSpPr>
        <p:spPr>
          <a:xfrm rot="16200000">
            <a:off x="6164580" y="2717165"/>
            <a:ext cx="533400" cy="2667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105365"/>
              </p:ext>
            </p:extLst>
          </p:nvPr>
        </p:nvGraphicFramePr>
        <p:xfrm>
          <a:off x="6686550" y="4175468"/>
          <a:ext cx="5341620" cy="1174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41620">
                  <a:extLst>
                    <a:ext uri="{9D8B030D-6E8A-4147-A177-3AD203B41FA5}">
                      <a16:colId xmlns:a16="http://schemas.microsoft.com/office/drawing/2014/main" val="30266935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•"/>
                      </a:pPr>
                      <a:r>
                        <a:rPr lang="uk-UA" sz="12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Завдання, науковий профіль, характер функціонування і режим територій та об’єктів природно-заповідного фонду визначаються у положеннях про них, які розробляються відповідно до цього Закону, і затверджуються Київською міською державною адміністрацією щодо територій та об’єктів природно-заповідного фонду місцевого значення</a:t>
                      </a:r>
                      <a:endParaRPr lang="uk-UA" sz="11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366610"/>
                  </a:ext>
                </a:extLst>
              </a:tr>
            </a:tbl>
          </a:graphicData>
        </a:graphic>
      </p:graphicFrame>
      <p:sp>
        <p:nvSpPr>
          <p:cNvPr id="14" name="Стрілка вниз 2"/>
          <p:cNvSpPr/>
          <p:nvPr/>
        </p:nvSpPr>
        <p:spPr>
          <a:xfrm>
            <a:off x="9090660" y="3868909"/>
            <a:ext cx="533400" cy="266700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6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0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7424" y="1657350"/>
            <a:ext cx="5181600" cy="5040630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uk-U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 містити </a:t>
            </a:r>
            <a:r>
              <a:rPr lang="uk-U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обґрунтування необхідності створення чи оголошення території або об’єкту природно-заповідного фонду певної категорії, характеристику природоохоронної, наукової, естетичної та іншої цінності природних комплексів та об’єктів, що пропонуються для заповідання, відомості про місцезнаходження, розміри, характер використання, власників та користувачів природних ресурсів, а також відповідний картографічний матеріал.</a:t>
            </a:r>
          </a:p>
          <a:p>
            <a:pPr algn="just"/>
            <a:r>
              <a:rPr lang="uk-U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клопотань </a:t>
            </a: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додаються</a:t>
            </a:r>
            <a:r>
              <a:rPr lang="uk-UA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документи, що підтверджують та доповнюють обґрунтування необхідності створення чи оголошення територій або об’єктів природно-заповідного фонду</a:t>
            </a:r>
            <a:r>
              <a:rPr lang="uk-UA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uk-UA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стаття 51 Закону України «Про природно-заповідний фонд України»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b="28902"/>
          <a:stretch/>
        </p:blipFill>
        <p:spPr>
          <a:xfrm>
            <a:off x="8567244" y="1911095"/>
            <a:ext cx="3373747" cy="2743201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6" b="38334"/>
          <a:stretch/>
        </p:blipFill>
        <p:spPr>
          <a:xfrm>
            <a:off x="6705081" y="984376"/>
            <a:ext cx="3475885" cy="239572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3" b="37157"/>
          <a:stretch/>
        </p:blipFill>
        <p:spPr>
          <a:xfrm>
            <a:off x="7500609" y="3242944"/>
            <a:ext cx="3475885" cy="26517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9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6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Подання клопотання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7424" y="1661032"/>
            <a:ext cx="5181600" cy="4913504"/>
          </a:xfrm>
        </p:spPr>
        <p:txBody>
          <a:bodyPr>
            <a:normAutofit/>
          </a:bodyPr>
          <a:lstStyle/>
          <a:p>
            <a:pPr lvl="0" algn="just"/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</a:t>
            </a: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подаються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державних органів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уповноважених проводити їх попередній розгляд.</a:t>
            </a:r>
          </a:p>
          <a:p>
            <a:pPr marL="0" lvl="0" indent="0" algn="just">
              <a:buNone/>
            </a:pP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стаття 51 Закону України «Про природно-заповідний фонд України»</a:t>
            </a:r>
            <a:endParaRPr lang="uk-UA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6"/>
          <a:stretch/>
        </p:blipFill>
        <p:spPr>
          <a:xfrm>
            <a:off x="6714225" y="1203832"/>
            <a:ext cx="3475885" cy="4279201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4" b="43394"/>
          <a:stretch/>
        </p:blipFill>
        <p:spPr>
          <a:xfrm>
            <a:off x="8602579" y="2586163"/>
            <a:ext cx="3466632" cy="21488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7" b="54343"/>
          <a:stretch/>
        </p:blipFill>
        <p:spPr>
          <a:xfrm>
            <a:off x="6864636" y="4263316"/>
            <a:ext cx="3475885" cy="181744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9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4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Подання та попередній розгляд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7424" y="1661032"/>
            <a:ext cx="5181600" cy="4913504"/>
          </a:xfrm>
        </p:spPr>
        <p:txBody>
          <a:bodyPr>
            <a:normAutofit/>
          </a:bodyPr>
          <a:lstStyle/>
          <a:p>
            <a:pPr algn="just"/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</a:t>
            </a: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подаються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державних органів, уповноважених проводити їх попередній розгляд. </a:t>
            </a:r>
          </a:p>
          <a:p>
            <a:pPr algn="just"/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про необхідність створення чи оголошення територій та об’єктів природно-заповідного фонду </a:t>
            </a: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попередньо розглядається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місячний строк щодо територій та об’єктів місцевого значення – обласними, Київською та Севастопольською міськими державними адміністраціями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статті 51-52 Закону України «Про природно-заповідний фонд України»</a:t>
            </a:r>
          </a:p>
          <a:p>
            <a:pPr marL="0" lvl="0" indent="0" algn="just">
              <a:buNone/>
            </a:pPr>
            <a:endParaRPr lang="uk-UA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6" b="29600"/>
          <a:stretch/>
        </p:blipFill>
        <p:spPr>
          <a:xfrm>
            <a:off x="6745224" y="1329500"/>
            <a:ext cx="3501763" cy="28181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4" b="39600"/>
          <a:stretch/>
        </p:blipFill>
        <p:spPr>
          <a:xfrm>
            <a:off x="8501261" y="3921188"/>
            <a:ext cx="3501763" cy="230995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0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Попередній розгляд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7424" y="1661032"/>
            <a:ext cx="5181600" cy="50598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про необхідність створення чи оголошення територій та об’єктів природно-заповідного фонду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попередньо розглядається </a:t>
            </a:r>
            <a:r>
              <a:rPr lang="uk-U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місячний строк щодо територій та об’єктів місцевого значення – обласними, Київською та Севастопольською міськими державними адміністраціями 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r>
              <a:rPr lang="uk-U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разі схвалення клопотань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 </a:t>
            </a: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обласними, Київською та Севастопольською міськими державними адміністраціями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проводиться їх погодження </a:t>
            </a: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власниками та первинними користувачами природних ресурсів у межах територій, рекомендованих для заповідання.</a:t>
            </a:r>
            <a:endParaRPr lang="uk-UA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стаття 52 Закону України «Про природно-заповідний фонд України»</a:t>
            </a:r>
          </a:p>
          <a:p>
            <a:pPr marL="0" lvl="0" indent="0" algn="just">
              <a:buNone/>
            </a:pPr>
            <a:endParaRPr lang="uk-UA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12743" r="5552" b="8504"/>
          <a:stretch/>
        </p:blipFill>
        <p:spPr>
          <a:xfrm>
            <a:off x="9214103" y="385979"/>
            <a:ext cx="2788921" cy="36373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6" t="5499" r="4138" b="8834"/>
          <a:stretch/>
        </p:blipFill>
        <p:spPr>
          <a:xfrm>
            <a:off x="7025769" y="1828800"/>
            <a:ext cx="2794125" cy="41033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t="3667" r="3903" b="48131"/>
          <a:stretch/>
        </p:blipFill>
        <p:spPr>
          <a:xfrm>
            <a:off x="9106029" y="4208806"/>
            <a:ext cx="2794125" cy="230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4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Попередній розгляд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7424" y="1661032"/>
            <a:ext cx="5181600" cy="505980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uk-U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про необхідність створення чи оголошення територій та об’єктів природно-заповідного фонду </a:t>
            </a: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попередньо розглядається </a:t>
            </a:r>
            <a:r>
              <a:rPr lang="uk-U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місячний строк щодо територій та об’єктів місцевого значення – обласними, Київською та Севастопольською міськими державними адміністраціями </a:t>
            </a:r>
            <a:r>
              <a:rPr lang="en-US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r>
              <a:rPr lang="uk-UA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разі схвалення клопотань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 </a:t>
            </a: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обласними, Київською та Севастопольською міськими державними адміністраціями </a:t>
            </a:r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проводиться їх погодження </a:t>
            </a:r>
            <a:r>
              <a:rPr lang="uk-UA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власниками та первинними користувачами природних ресурсів у межах територій, рекомендованих для заповідання.</a:t>
            </a:r>
            <a:endParaRPr lang="uk-UA" sz="2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uk-UA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стаття 52 Закону України «Про природно-заповідний фонд України»</a:t>
            </a:r>
          </a:p>
          <a:p>
            <a:pPr marL="0" lvl="0" indent="0" algn="just">
              <a:buNone/>
            </a:pPr>
            <a:endParaRPr lang="uk-UA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9" t="11168" r="6729" b="29166"/>
          <a:stretch/>
        </p:blipFill>
        <p:spPr>
          <a:xfrm>
            <a:off x="6877204" y="2404288"/>
            <a:ext cx="3772508" cy="41428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7" t="13833" r="5081" b="36500"/>
          <a:stretch/>
        </p:blipFill>
        <p:spPr>
          <a:xfrm>
            <a:off x="8288100" y="200533"/>
            <a:ext cx="3714924" cy="3153981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V="1">
            <a:off x="7418070" y="4572000"/>
            <a:ext cx="2971800" cy="4572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98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</a:t>
            </a:r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створення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87424" y="1661032"/>
            <a:ext cx="5181600" cy="4913504"/>
          </a:xfrm>
        </p:spPr>
        <p:txBody>
          <a:bodyPr>
            <a:normAutofit/>
          </a:bodyPr>
          <a:lstStyle/>
          <a:p>
            <a:pPr lvl="0" algn="just"/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Розробка</a:t>
            </a:r>
            <a:r>
              <a:rPr lang="uk-U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проектів створення регіональних ландшафтних парків, заповідних урочищ, а також заказників, пам’яток природи та парків-пам’яток садово-паркового мистецтва місцевого значення </a:t>
            </a:r>
            <a:r>
              <a:rPr lang="uk-UA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забезпечується</a:t>
            </a:r>
            <a:r>
              <a:rPr lang="uk-UA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обласними, Київською та Севастопольською міськими державними адміністраціями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[…]</a:t>
            </a:r>
            <a:r>
              <a:rPr lang="uk-UA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buNone/>
            </a:pPr>
            <a:r>
              <a:rPr lang="uk-UA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стаття 52 Закону України «Про природно-заповідний фонд України»</a:t>
            </a:r>
            <a:endParaRPr lang="uk-UA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6" t="14399" r="6400" b="13867"/>
          <a:stretch/>
        </p:blipFill>
        <p:spPr>
          <a:xfrm>
            <a:off x="7178040" y="593408"/>
            <a:ext cx="2240279" cy="27643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t="10801" r="6400" b="11866"/>
          <a:stretch/>
        </p:blipFill>
        <p:spPr>
          <a:xfrm>
            <a:off x="7173867" y="3357789"/>
            <a:ext cx="2244452" cy="2951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 t="14533" r="6588" b="13733"/>
          <a:stretch/>
        </p:blipFill>
        <p:spPr>
          <a:xfrm>
            <a:off x="9418319" y="593408"/>
            <a:ext cx="2241571" cy="27980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3" t="11599" r="7343" b="18000"/>
          <a:stretch/>
        </p:blipFill>
        <p:spPr>
          <a:xfrm>
            <a:off x="9416879" y="3409798"/>
            <a:ext cx="2244452" cy="276240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33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Виявлені недоліки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563624" y="1633539"/>
            <a:ext cx="10439400" cy="4973002"/>
          </a:xfrm>
        </p:spPr>
        <p:txBody>
          <a:bodyPr>
            <a:noAutofit/>
          </a:bodyPr>
          <a:lstStyle/>
          <a:p>
            <a:pPr lvl="0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часто не містить обґрунтування необхідності створення чи оголошення території або об’єкту природно-заповідного фонду певної категорії, характеристику природоохоронної, наукової, естетичної та іншої цінності природних комплексів та об’єктів, що пропонуються для заповідання, відомості про місцезнаходження, розміри, характер використання, власників та користувачів природних ресурсів, а також відповідний картографічний матеріал та до нього не додаються документи, що підтверджують та доповнюють обґрунтування необхідності створення чи оголошення територій або об’єктів природно-заповідного фонду;</a:t>
            </a:r>
          </a:p>
          <a:p>
            <a:pPr lvl="0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клопотання подається депутатам Київської міської ради, а не до державних органів, уповноважених проводити їх попередній розгляд (Київської міської державної адміністрації);</a:t>
            </a:r>
          </a:p>
          <a:p>
            <a:pPr lvl="0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часто неможливо встановити який саме документ є клопотанням, оскільки користувач природних ресурсів та уповноважений орган погоджують різні листи, іноді – від різних суб’єктів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uk-UA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25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Виявлені недоліки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563624" y="1633539"/>
            <a:ext cx="10439400" cy="4973002"/>
          </a:xfrm>
        </p:spPr>
        <p:txBody>
          <a:bodyPr>
            <a:noAutofit/>
          </a:bodyPr>
          <a:lstStyle/>
          <a:p>
            <a:pPr lvl="0" algn="just"/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погодження клопотання з власниками та первинними користувачами природних ресурсів у межах територій, рекомендованих для заповідання (у разі його схвалення) проводиться не Київською міською державною адміністрацією;</a:t>
            </a:r>
          </a:p>
          <a:p>
            <a:pPr lvl="0" algn="just"/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підготовка проектів створення регіональних ландшафтних парків, заповідних урочищ, а також заказників, пам’яток природи та парків-пам’яток садово-паркового мистецтва місцевого значення не забезпечується Київською міською державною адміністрацією;</a:t>
            </a:r>
          </a:p>
          <a:p>
            <a:pPr algn="just"/>
            <a:r>
              <a:rPr lang="uk-UA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створення територій та об’єктів природно-заповідного фонду не передають Київською міською державною адміністрацією у встановленому порядку до Київської міської ради, натомість часто вони готуються власне ініціатором заповідання.</a:t>
            </a:r>
            <a:endParaRPr lang="uk-UA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62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Запропоновані рекомендації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563624" y="1633539"/>
            <a:ext cx="10439400" cy="4973002"/>
          </a:xfrm>
        </p:spPr>
        <p:txBody>
          <a:bodyPr>
            <a:noAutofit/>
          </a:bodyPr>
          <a:lstStyle/>
          <a:p>
            <a:pPr lvl="0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Постійній комісії Київської міської ради з питань екологічної політики та управлінню правого забезпечення діяльності Київської міської ради врахувати у своїй діяльності необхідність унеможливити порушення вимог статей 51-52 Закону України «Про природно-заповідний фонд України» під час створення територій та/або об’єктів природно-заповідного фонду на території міста Києва.</a:t>
            </a:r>
          </a:p>
          <a:p>
            <a:pPr lvl="0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Рекомендувати суб’єктам подання </a:t>
            </a:r>
            <a:r>
              <a:rPr lang="uk-UA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проєктів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рішень Київської міської ради (додаються) усунути виявлені недоліки, враховуючи, що одночасно вони можуть бути класифіковані і як порушення статей 51-53 Закону України «Про природно-заповідний фонд України» та зумовити у подальшому негативні правові наслідки.</a:t>
            </a:r>
          </a:p>
          <a:p>
            <a:pPr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Доручити постійній комісії Київської міської ради з питань екологічної політики та управлінню правого забезпечення діяльності Київської міської ради повторно розглянути </a:t>
            </a:r>
            <a:r>
              <a:rPr lang="uk-UA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рішень Київської міської ради про оголошення територій та/або об’єктів природно-заповідного фонду на території міста Києва із урахуванням виявлених порушень вимог статей 51-52 Закону України «Про природно-заповідний фонд України».</a:t>
            </a:r>
          </a:p>
        </p:txBody>
      </p:sp>
    </p:spTree>
    <p:extLst>
      <p:ext uri="{BB962C8B-B14F-4D97-AF65-F5344CB8AC3E}">
        <p14:creationId xmlns:p14="http://schemas.microsoft.com/office/powerpoint/2010/main" val="34114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Запропоновані рекомендації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1563624" y="1633539"/>
            <a:ext cx="10439400" cy="4973002"/>
          </a:xfrm>
        </p:spPr>
        <p:txBody>
          <a:bodyPr>
            <a:noAutofit/>
          </a:bodyPr>
          <a:lstStyle/>
          <a:p>
            <a:pPr lvl="0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Доручити Департаменту захисту довкілля та адаптації до зміни клімату виконавчого органу Київської міської ради (Київської міської державної адміністрації):</a:t>
            </a:r>
          </a:p>
          <a:p>
            <a:pPr lvl="1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невідкладно розробити та </a:t>
            </a:r>
            <a:r>
              <a:rPr lang="uk-UA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внести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розгляд Київської міської ради </a:t>
            </a:r>
            <a:r>
              <a:rPr lang="uk-UA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рішень про внесення змін до рішень Київської міської ради від 05.10.2023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№ 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7128/7169, від 05.10.2023 № 7130/7171, від 05.10.2023 № 7131/7172,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від 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25.05.2023 № 6462/6503, що випливають із цього попереднього звіту.</a:t>
            </a:r>
          </a:p>
          <a:p>
            <a:pPr lvl="1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забезпечити належне та вчасне затвердження положень про території та об’єкти природно-заповідного фонду місцевого значення у м. Києві.</a:t>
            </a:r>
          </a:p>
          <a:p>
            <a:pPr lvl="1"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невідкладно оформити охоронні зобов’язання щодо охорони територій та об’єктів природно-заповідного фонду місцевого значення </a:t>
            </a:r>
            <a:r>
              <a:rPr lang="uk-UA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м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Києві.</a:t>
            </a:r>
          </a:p>
          <a:p>
            <a:pPr algn="just"/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Продовжити роботу тимчасової контрольної комісії Київської міської ради з питань перевірки дотримання вимог природоохоронного законодавства на об'єктах природно-заповідного фонду міста Києва в умовах воєнного стану, визначивши строк подання остаточного звіту не пізніше 14.12.2024 року.</a:t>
            </a:r>
          </a:p>
        </p:txBody>
      </p:sp>
    </p:spTree>
    <p:extLst>
      <p:ext uri="{BB962C8B-B14F-4D97-AF65-F5344CB8AC3E}">
        <p14:creationId xmlns:p14="http://schemas.microsoft.com/office/powerpoint/2010/main" val="23776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Запропоновані рекомендації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Департамент захисту довкілля та адаптації до зміни клімату КМД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35252" r="23090" b="35657"/>
          <a:stretch/>
        </p:blipFill>
        <p:spPr bwMode="auto">
          <a:xfrm>
            <a:off x="3487824" y="2104437"/>
            <a:ext cx="347472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6211" r="69574" b="74421"/>
          <a:stretch/>
        </p:blipFill>
        <p:spPr>
          <a:xfrm>
            <a:off x="8343899" y="1174717"/>
            <a:ext cx="2594611" cy="10515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4" b="29667"/>
          <a:stretch/>
        </p:blipFill>
        <p:spPr>
          <a:xfrm>
            <a:off x="8343899" y="2395705"/>
            <a:ext cx="2594611" cy="1470327"/>
          </a:xfrm>
          <a:prstGeom prst="rect">
            <a:avLst/>
          </a:prstGeom>
        </p:spPr>
      </p:pic>
      <p:sp>
        <p:nvSpPr>
          <p:cNvPr id="9" name="Двойная стрелка влево/вправо 8"/>
          <p:cNvSpPr/>
          <p:nvPr/>
        </p:nvSpPr>
        <p:spPr>
          <a:xfrm>
            <a:off x="6836228" y="1425987"/>
            <a:ext cx="1370076" cy="651509"/>
          </a:xfrm>
          <a:prstGeom prst="left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b="1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uk-UA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роб. </a:t>
            </a:r>
            <a:r>
              <a:rPr lang="uk-UA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lang="uk-UA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dirty="0"/>
          </a:p>
        </p:txBody>
      </p:sp>
      <p:sp>
        <p:nvSpPr>
          <p:cNvPr id="15" name="Двойная стрелка влево/вправо 14"/>
          <p:cNvSpPr/>
          <p:nvPr/>
        </p:nvSpPr>
        <p:spPr>
          <a:xfrm>
            <a:off x="6836228" y="2933927"/>
            <a:ext cx="1370076" cy="651509"/>
          </a:xfrm>
          <a:prstGeom prst="left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роб. </a:t>
            </a:r>
            <a:r>
              <a:rPr lang="uk-UA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дн</a:t>
            </a:r>
            <a:r>
              <a:rPr lang="uk-UA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3441520" y="3833086"/>
            <a:ext cx="3271264" cy="1257480"/>
            <a:chOff x="3441520" y="3585436"/>
            <a:chExt cx="3271264" cy="1257480"/>
          </a:xfrm>
        </p:grpSpPr>
        <p:sp>
          <p:nvSpPr>
            <p:cNvPr id="13" name="Стрелка влево 12"/>
            <p:cNvSpPr/>
            <p:nvPr/>
          </p:nvSpPr>
          <p:spPr>
            <a:xfrm rot="16200000">
              <a:off x="3278833" y="4028719"/>
              <a:ext cx="976884" cy="651509"/>
            </a:xfrm>
            <a:prstGeom prst="lef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" name="Стрелка влево 16"/>
            <p:cNvSpPr/>
            <p:nvPr/>
          </p:nvSpPr>
          <p:spPr>
            <a:xfrm rot="16200000">
              <a:off x="5898588" y="4028718"/>
              <a:ext cx="976884" cy="651509"/>
            </a:xfrm>
            <a:prstGeom prst="leftArrow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608396" y="3585436"/>
              <a:ext cx="2947261" cy="41506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Місячний термін</a:t>
              </a:r>
              <a:endParaRPr lang="uk-UA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997" y="2116642"/>
            <a:ext cx="867115" cy="867115"/>
          </a:xfrm>
          <a:prstGeom prst="rect">
            <a:avLst/>
          </a:prstGeom>
        </p:spPr>
      </p:pic>
      <p:sp>
        <p:nvSpPr>
          <p:cNvPr id="24" name="Стрелка вправо 23"/>
          <p:cNvSpPr/>
          <p:nvPr/>
        </p:nvSpPr>
        <p:spPr>
          <a:xfrm>
            <a:off x="2561844" y="2224561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Стрелка вправо 24"/>
          <p:cNvSpPr/>
          <p:nvPr/>
        </p:nvSpPr>
        <p:spPr>
          <a:xfrm rot="5400000">
            <a:off x="4662926" y="3037032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92" y="5342993"/>
            <a:ext cx="962365" cy="96236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135" y="5371568"/>
            <a:ext cx="933790" cy="933790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4653236" y="4443074"/>
            <a:ext cx="847833" cy="899919"/>
            <a:chOff x="6810375" y="3704715"/>
            <a:chExt cx="1314789" cy="1314789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0375" y="3704715"/>
              <a:ext cx="1314789" cy="1314789"/>
            </a:xfrm>
            <a:prstGeom prst="rect">
              <a:avLst/>
            </a:prstGeom>
          </p:spPr>
        </p:pic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447" y="4516988"/>
              <a:ext cx="319434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653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Запропоновані рекомендації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Департамент захисту довкілля та адаптації до зміни клімату КМД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35252" r="23090" b="35657"/>
          <a:stretch/>
        </p:blipFill>
        <p:spPr bwMode="auto">
          <a:xfrm>
            <a:off x="1487424" y="1633538"/>
            <a:ext cx="347472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791" y="1670979"/>
            <a:ext cx="848065" cy="848065"/>
          </a:xfrm>
          <a:prstGeom prst="rect">
            <a:avLst/>
          </a:prstGeom>
        </p:spPr>
      </p:pic>
      <p:sp>
        <p:nvSpPr>
          <p:cNvPr id="20" name="Стрелка вправо 19"/>
          <p:cNvSpPr/>
          <p:nvPr/>
        </p:nvSpPr>
        <p:spPr>
          <a:xfrm>
            <a:off x="5510021" y="1756505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542" y="404642"/>
            <a:ext cx="962365" cy="9623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788" y="1670979"/>
            <a:ext cx="814157" cy="814157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10397469" y="1644443"/>
            <a:ext cx="946806" cy="848923"/>
            <a:chOff x="6810375" y="3704715"/>
            <a:chExt cx="1314789" cy="1314789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0375" y="3704715"/>
              <a:ext cx="1314789" cy="1314789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447" y="4516988"/>
              <a:ext cx="319434" cy="457200"/>
            </a:xfrm>
            <a:prstGeom prst="rect">
              <a:avLst/>
            </a:prstGeom>
          </p:spPr>
        </p:pic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4" y="2958539"/>
            <a:ext cx="2822575" cy="1288097"/>
          </a:xfrm>
          <a:prstGeom prst="rect">
            <a:avLst/>
          </a:prstGeom>
        </p:spPr>
      </p:pic>
      <p:sp>
        <p:nvSpPr>
          <p:cNvPr id="28" name="Стрелка вправо 27"/>
          <p:cNvSpPr/>
          <p:nvPr/>
        </p:nvSpPr>
        <p:spPr>
          <a:xfrm>
            <a:off x="7708247" y="1756505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Стрелка вправо 28"/>
          <p:cNvSpPr/>
          <p:nvPr/>
        </p:nvSpPr>
        <p:spPr>
          <a:xfrm>
            <a:off x="9561253" y="174382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434" y="3135692"/>
            <a:ext cx="933790" cy="93379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972" y="3135692"/>
            <a:ext cx="933790" cy="93379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834" y="3135692"/>
            <a:ext cx="933790" cy="933790"/>
          </a:xfrm>
          <a:prstGeom prst="rect">
            <a:avLst/>
          </a:prstGeom>
        </p:spPr>
      </p:pic>
      <p:sp>
        <p:nvSpPr>
          <p:cNvPr id="33" name="Стрелка вправо 32"/>
          <p:cNvSpPr/>
          <p:nvPr/>
        </p:nvSpPr>
        <p:spPr>
          <a:xfrm>
            <a:off x="4717960" y="326835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4" name="Стрелка вправо 33"/>
          <p:cNvSpPr/>
          <p:nvPr/>
        </p:nvSpPr>
        <p:spPr>
          <a:xfrm>
            <a:off x="7000498" y="326835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5" name="Стрелка вправо 34"/>
          <p:cNvSpPr/>
          <p:nvPr/>
        </p:nvSpPr>
        <p:spPr>
          <a:xfrm>
            <a:off x="9283036" y="326835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6" name="Picture 2" descr="Департамент захисту довкілля та адаптації до зміни клімату КМД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35252" r="23090" b="35657"/>
          <a:stretch/>
        </p:blipFill>
        <p:spPr bwMode="auto">
          <a:xfrm>
            <a:off x="1487424" y="4764677"/>
            <a:ext cx="347472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Стрелка вправо 36"/>
          <p:cNvSpPr/>
          <p:nvPr/>
        </p:nvSpPr>
        <p:spPr>
          <a:xfrm>
            <a:off x="5137060" y="487427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8" name="Стрелка вправо 37"/>
          <p:cNvSpPr/>
          <p:nvPr/>
        </p:nvSpPr>
        <p:spPr>
          <a:xfrm>
            <a:off x="7584985" y="487427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685" y="4731069"/>
            <a:ext cx="954875" cy="95487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101" y="4496140"/>
            <a:ext cx="1276690" cy="127669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054" y="5277513"/>
            <a:ext cx="762441" cy="762441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539" y="4438394"/>
            <a:ext cx="641760" cy="770112"/>
          </a:xfrm>
          <a:prstGeom prst="rect">
            <a:avLst/>
          </a:prstGeom>
        </p:spPr>
      </p:pic>
      <p:sp>
        <p:nvSpPr>
          <p:cNvPr id="43" name="Стрелка вправо 42"/>
          <p:cNvSpPr/>
          <p:nvPr/>
        </p:nvSpPr>
        <p:spPr>
          <a:xfrm>
            <a:off x="10012565" y="4859534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829" y="4854496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98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24" y="200533"/>
            <a:ext cx="10515600" cy="1325563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Запропоновані рекомендації</a:t>
            </a:r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0629" y="0"/>
            <a:ext cx="1219200" cy="6858000"/>
          </a:xfrm>
          <a:prstGeom prst="rect">
            <a:avLst/>
          </a:prstGeom>
          <a:solidFill>
            <a:srgbClr val="163B68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uk-UA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uk-UA" dirty="0"/>
          </a:p>
        </p:txBody>
      </p:sp>
      <p:pic>
        <p:nvPicPr>
          <p:cNvPr id="11" name="Picture 2" descr="Возможно, это зарисовка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0" t="18603" r="28122" b="12751"/>
          <a:stretch/>
        </p:blipFill>
        <p:spPr bwMode="auto">
          <a:xfrm>
            <a:off x="217972" y="138113"/>
            <a:ext cx="1044514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0629" y="602210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м. Київ</a:t>
            </a:r>
            <a:endParaRPr lang="uk-UA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Департамент захисту довкілля та адаптації до зміни клімату КМД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2" t="35252" r="23090" b="35657"/>
          <a:stretch/>
        </p:blipFill>
        <p:spPr bwMode="auto">
          <a:xfrm>
            <a:off x="1487424" y="1633538"/>
            <a:ext cx="3474720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трелка вправо 19"/>
          <p:cNvSpPr/>
          <p:nvPr/>
        </p:nvSpPr>
        <p:spPr>
          <a:xfrm>
            <a:off x="5510021" y="1756505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157" y="1672428"/>
            <a:ext cx="814157" cy="814157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6554831" y="1678946"/>
            <a:ext cx="946806" cy="848923"/>
            <a:chOff x="6810375" y="3704715"/>
            <a:chExt cx="1314789" cy="1314789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0375" y="3704715"/>
              <a:ext cx="1314789" cy="1314789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447" y="4516988"/>
              <a:ext cx="319434" cy="457200"/>
            </a:xfrm>
            <a:prstGeom prst="rect">
              <a:avLst/>
            </a:prstGeom>
          </p:spPr>
        </p:pic>
      </p:grpSp>
      <p:sp>
        <p:nvSpPr>
          <p:cNvPr id="28" name="Стрелка вправо 27"/>
          <p:cNvSpPr/>
          <p:nvPr/>
        </p:nvSpPr>
        <p:spPr>
          <a:xfrm>
            <a:off x="7708247" y="1756505"/>
            <a:ext cx="838200" cy="668466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379" y="387496"/>
            <a:ext cx="933790" cy="93379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057" y="1651858"/>
            <a:ext cx="867115" cy="867115"/>
          </a:xfrm>
          <a:prstGeom prst="rect">
            <a:avLst/>
          </a:prstGeom>
        </p:spPr>
      </p:pic>
      <p:sp>
        <p:nvSpPr>
          <p:cNvPr id="3" name="Выгнутая вверх стрелка 2"/>
          <p:cNvSpPr/>
          <p:nvPr/>
        </p:nvSpPr>
        <p:spPr>
          <a:xfrm rot="10800000">
            <a:off x="3381375" y="2895600"/>
            <a:ext cx="6448425" cy="1181100"/>
          </a:xfrm>
          <a:prstGeom prst="curved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10021" y="3491302"/>
            <a:ext cx="2471929" cy="962025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Повторне подання клопотання після усунення недоліків</a:t>
            </a:r>
            <a:endParaRPr lang="uk-U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1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1491</Words>
  <Application>Microsoft Office PowerPoint</Application>
  <PresentationFormat>Широкоэкранный</PresentationFormat>
  <Paragraphs>92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Times New Roman</vt:lpstr>
      <vt:lpstr>Тема Office</vt:lpstr>
      <vt:lpstr>Території та об'єкти природно-заповідного фонду місцевого значення  у м. Києва </vt:lpstr>
      <vt:lpstr>Стадії за законодавством </vt:lpstr>
      <vt:lpstr>Підзаконні нормативні акти</vt:lpstr>
      <vt:lpstr>Подання та попередній розгляд</vt:lpstr>
      <vt:lpstr>Прийняття рішення та оформлення</vt:lpstr>
      <vt:lpstr>Клопотання</vt:lpstr>
      <vt:lpstr>Подання клопотання</vt:lpstr>
      <vt:lpstr>Подання та попередній розгляд</vt:lpstr>
      <vt:lpstr>Попередній розгляд</vt:lpstr>
      <vt:lpstr>Попередній розгляд</vt:lpstr>
      <vt:lpstr>Проєкт створення</vt:lpstr>
      <vt:lpstr>Виявлені недоліки</vt:lpstr>
      <vt:lpstr>Виявлені недоліки</vt:lpstr>
      <vt:lpstr>Запропоновані рекомендації</vt:lpstr>
      <vt:lpstr>Запропоновані рекомендації</vt:lpstr>
      <vt:lpstr>Запропоновані рекомендації</vt:lpstr>
      <vt:lpstr>Запропоновані рекомендації</vt:lpstr>
      <vt:lpstr>Запропоновані рекомендації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Володимир В. Бондаренко</dc:creator>
  <cp:lastModifiedBy>Володимир В. Бондаренко</cp:lastModifiedBy>
  <cp:revision>23</cp:revision>
  <dcterms:created xsi:type="dcterms:W3CDTF">2024-03-19T08:13:39Z</dcterms:created>
  <dcterms:modified xsi:type="dcterms:W3CDTF">2024-03-25T13:24:01Z</dcterms:modified>
</cp:coreProperties>
</file>